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59" r:id="rId4"/>
    <p:sldId id="260" r:id="rId5"/>
    <p:sldId id="281" r:id="rId6"/>
    <p:sldId id="267" r:id="rId7"/>
    <p:sldId id="265" r:id="rId8"/>
    <p:sldId id="266" r:id="rId9"/>
    <p:sldId id="288" r:id="rId10"/>
    <p:sldId id="294" r:id="rId11"/>
    <p:sldId id="289" r:id="rId12"/>
    <p:sldId id="295" r:id="rId13"/>
    <p:sldId id="263" r:id="rId14"/>
    <p:sldId id="284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2000" b="1">
                <a:latin typeface="Algerian" panose="04020705040A02060702" pitchFamily="82" charset="0"/>
                <a:cs typeface="Arial" panose="020B0604020202020204" pitchFamily="34" charset="0"/>
              </a:rPr>
              <a:t>RESULTADOS DEL REPORTE DE VIGILANCIA SANITARIA AÑO 2019</a:t>
            </a:r>
          </a:p>
        </c:rich>
      </c:tx>
      <c:layout>
        <c:manualLayout>
          <c:xMode val="edge"/>
          <c:yMode val="edge"/>
          <c:x val="0.29224726994419253"/>
          <c:y val="5.1253320781121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618227917666665E-2"/>
          <c:y val="1.1260406856555443E-2"/>
          <c:w val="0.95277342402884457"/>
          <c:h val="0.79527012869359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'UBG CHACLACAYO'!$E$4</c:f>
              <c:strCache>
                <c:ptCount val="1"/>
                <c:pt idx="0">
                  <c:v>TOTAL EE.SS.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'UBG CHACLACAYO'!$C$5:$D$9</c:f>
              <c:multiLvlStrCache>
                <c:ptCount val="1"/>
                <c:lvl>
                  <c:pt idx="0">
                    <c:v>CHACLACAYO</c:v>
                  </c:pt>
                </c:lvl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'UBG CHACLACAYO'!$E$5:$E$9</c:f>
              <c:numCache>
                <c:formatCode>General</c:formatCode>
                <c:ptCount val="5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F-47EF-91EA-6E6B1D7686BA}"/>
            </c:ext>
          </c:extLst>
        </c:ser>
        <c:ser>
          <c:idx val="1"/>
          <c:order val="1"/>
          <c:tx>
            <c:strRef>
              <c:f>'UBG CHACLACAYO'!$F$4</c:f>
              <c:strCache>
                <c:ptCount val="1"/>
                <c:pt idx="0">
                  <c:v>EE.SS. REPORTARON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'UBG CHACLACAYO'!$C$5:$D$9</c:f>
              <c:multiLvlStrCache>
                <c:ptCount val="1"/>
                <c:lvl>
                  <c:pt idx="0">
                    <c:v>CHACLACAYO</c:v>
                  </c:pt>
                </c:lvl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'UBG CHACLACAYO'!$F$5:$F$9</c:f>
              <c:numCache>
                <c:formatCode>General</c:formatCode>
                <c:ptCount val="5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DF-47EF-91EA-6E6B1D7686BA}"/>
            </c:ext>
          </c:extLst>
        </c:ser>
        <c:ser>
          <c:idx val="2"/>
          <c:order val="2"/>
          <c:tx>
            <c:strRef>
              <c:f>'UBG CHACLACAYO'!$G$4</c:f>
              <c:strCache>
                <c:ptCount val="1"/>
                <c:pt idx="0">
                  <c:v>EE.SS. NO REPORTARON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'UBG CHACLACAYO'!$C$5:$D$9</c:f>
              <c:multiLvlStrCache>
                <c:ptCount val="1"/>
                <c:lvl>
                  <c:pt idx="0">
                    <c:v>CHACLACAYO</c:v>
                  </c:pt>
                </c:lvl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'UBG CHACLACAYO'!$G$5:$G$9</c:f>
              <c:numCache>
                <c:formatCode>General</c:formatCode>
                <c:ptCount val="5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DF-47EF-91EA-6E6B1D768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051328"/>
        <c:axId val="115389184"/>
      </c:barChart>
      <c:catAx>
        <c:axId val="1140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5389184"/>
        <c:crosses val="autoZero"/>
        <c:auto val="1"/>
        <c:lblAlgn val="ctr"/>
        <c:lblOffset val="100"/>
        <c:noMultiLvlLbl val="0"/>
      </c:catAx>
      <c:valAx>
        <c:axId val="11538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40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2000" b="1">
                <a:latin typeface="Algerian" panose="04020705040A02060702" pitchFamily="82" charset="0"/>
                <a:cs typeface="Arial" panose="020B0604020202020204" pitchFamily="34" charset="0"/>
              </a:rPr>
              <a:t>RESULTADOS DEL REPORTE DE VIGILANCIA SANITARIA AÑO 2019</a:t>
            </a:r>
          </a:p>
        </c:rich>
      </c:tx>
      <c:layout>
        <c:manualLayout>
          <c:xMode val="edge"/>
          <c:yMode val="edge"/>
          <c:x val="0.30725298684761526"/>
          <c:y val="5.4581199573213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618227917666665E-2"/>
          <c:y val="1.1260406856555443E-2"/>
          <c:w val="0.95277342402884457"/>
          <c:h val="0.79527012869359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'UBG CHOSICA'!$E$4</c:f>
              <c:strCache>
                <c:ptCount val="1"/>
                <c:pt idx="0">
                  <c:v>TOTAL EE.SS.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'UBG CHOSICA'!$C$5:$D$9</c:f>
              <c:multiLvlStrCache>
                <c:ptCount val="1"/>
                <c:lvl>
                  <c:pt idx="0">
                    <c:v>CHOSICA</c:v>
                  </c:pt>
                </c:lvl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'UBG CHOSICA'!$E$5:$E$9</c:f>
              <c:numCache>
                <c:formatCode>General</c:formatCode>
                <c:ptCount val="5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F-47EF-91EA-6E6B1D7686BA}"/>
            </c:ext>
          </c:extLst>
        </c:ser>
        <c:ser>
          <c:idx val="1"/>
          <c:order val="1"/>
          <c:tx>
            <c:strRef>
              <c:f>'UBG CHOSICA'!$F$4</c:f>
              <c:strCache>
                <c:ptCount val="1"/>
                <c:pt idx="0">
                  <c:v>EE.SS. REPORTARON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'UBG CHOSICA'!$C$5:$D$9</c:f>
              <c:multiLvlStrCache>
                <c:ptCount val="1"/>
                <c:lvl>
                  <c:pt idx="0">
                    <c:v>CHOSICA</c:v>
                  </c:pt>
                </c:lvl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'UBG CHOSICA'!$F$5:$F$9</c:f>
              <c:numCache>
                <c:formatCode>General</c:formatCode>
                <c:ptCount val="5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DF-47EF-91EA-6E6B1D7686BA}"/>
            </c:ext>
          </c:extLst>
        </c:ser>
        <c:ser>
          <c:idx val="2"/>
          <c:order val="2"/>
          <c:tx>
            <c:strRef>
              <c:f>'UBG CHOSICA'!$G$4</c:f>
              <c:strCache>
                <c:ptCount val="1"/>
                <c:pt idx="0">
                  <c:v>EE.SS. NO REPORTARON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'UBG CHOSICA'!$C$5:$D$9</c:f>
              <c:multiLvlStrCache>
                <c:ptCount val="1"/>
                <c:lvl>
                  <c:pt idx="0">
                    <c:v>CHOSICA</c:v>
                  </c:pt>
                </c:lvl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'UBG CHOSICA'!$G$5:$G$9</c:f>
              <c:numCache>
                <c:formatCode>General</c:formatCode>
                <c:ptCount val="5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DF-47EF-91EA-6E6B1D768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001024"/>
        <c:axId val="114003328"/>
      </c:barChart>
      <c:catAx>
        <c:axId val="1140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4003328"/>
        <c:crosses val="autoZero"/>
        <c:auto val="1"/>
        <c:lblAlgn val="ctr"/>
        <c:lblOffset val="100"/>
        <c:noMultiLvlLbl val="0"/>
      </c:catAx>
      <c:valAx>
        <c:axId val="11400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40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BF5653-900B-48F1-9D88-17B61D7A3A24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184A97-FE70-4AF5-89F9-8DB42C94F1F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arriola@dirislimaeste.gob.p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2628" y="1675058"/>
            <a:ext cx="8823688" cy="864095"/>
          </a:xfrm>
        </p:spPr>
        <p:txBody>
          <a:bodyPr>
            <a:normAutofit/>
          </a:bodyPr>
          <a:lstStyle/>
          <a:p>
            <a:r>
              <a:rPr lang="es-ES" sz="2400" dirty="0"/>
              <a:t>DIRECCION DE SALUD AMBIENTAL E INOCUIDAD ALIMENTARIA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63552" y="3056084"/>
            <a:ext cx="8573892" cy="108012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FORMATOS DE VIGILANCIA SANITARIA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83632" y="4653136"/>
            <a:ext cx="756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Lic. Soledad Arriola Prieto </a:t>
            </a:r>
          </a:p>
          <a:p>
            <a:pPr algn="ctr"/>
            <a:r>
              <a:rPr lang="es-ES" sz="2000" i="1" dirty="0"/>
              <a:t>Personal del equipo técnico de Vigilancia Sanitaria</a:t>
            </a:r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61" y="552879"/>
            <a:ext cx="5323652" cy="9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464022"/>
              </p:ext>
            </p:extLst>
          </p:nvPr>
        </p:nvGraphicFramePr>
        <p:xfrm>
          <a:off x="1991544" y="548680"/>
          <a:ext cx="71287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82572"/>
              </p:ext>
            </p:extLst>
          </p:nvPr>
        </p:nvGraphicFramePr>
        <p:xfrm>
          <a:off x="1631504" y="4869160"/>
          <a:ext cx="8293100" cy="1504950"/>
        </p:xfrm>
        <a:graphic>
          <a:graphicData uri="http://schemas.openxmlformats.org/drawingml/2006/table">
            <a:tbl>
              <a:tblPr/>
              <a:tblGrid>
                <a:gridCol w="914050"/>
                <a:gridCol w="2123262"/>
                <a:gridCol w="2145479"/>
                <a:gridCol w="1561502"/>
                <a:gridCol w="1548807"/>
              </a:tblGrid>
              <a:tr h="7524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UBG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EE.SS.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EE.SS. REPORTARON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EE.SS. NO REPORTARON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CHACLACAYO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29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15262"/>
              </p:ext>
            </p:extLst>
          </p:nvPr>
        </p:nvGraphicFramePr>
        <p:xfrm>
          <a:off x="407369" y="684385"/>
          <a:ext cx="11305256" cy="6064808"/>
        </p:xfrm>
        <a:graphic>
          <a:graphicData uri="http://schemas.openxmlformats.org/drawingml/2006/table">
            <a:tbl>
              <a:tblPr/>
              <a:tblGrid>
                <a:gridCol w="220591"/>
                <a:gridCol w="220591"/>
                <a:gridCol w="1977793"/>
                <a:gridCol w="832226"/>
                <a:gridCol w="772066"/>
                <a:gridCol w="852282"/>
                <a:gridCol w="812174"/>
                <a:gridCol w="802145"/>
                <a:gridCol w="772066"/>
                <a:gridCol w="691852"/>
                <a:gridCol w="661772"/>
                <a:gridCol w="651744"/>
                <a:gridCol w="714412"/>
                <a:gridCol w="651744"/>
                <a:gridCol w="671798"/>
              </a:tblGrid>
              <a:tr h="1279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EE.SS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SETIEMBRE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UBG CHACLACAYO - CHOSICA</a:t>
                      </a:r>
                    </a:p>
                  </a:txBody>
                  <a:tcPr marL="3525" marR="3525" marT="3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CHOSICA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MOYOPAMPA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CAFETERIA ESCOLAR, QALIWARMA, QUIOSCO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QALIWARMA, QUIOSCO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QALIWARMA, QUIOSCO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NICOLAS DE PIEROLA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QUIOSCO ESCOLAR, QALIWARMA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CAFETERIA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 DE PEDREGAL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DE REHABILITACION CHOSICA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DE ZOONOSIS Y VETERINARIA DE CHOSICA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DEL C.S.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DEL C.S.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DEL C.S.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DEL C.S.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DEL C.S.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DEL C.S.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DEL C.S.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DEL C.S.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DEL C.S.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JICAMARCA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QALIWARMA, RESIDUO MUNICIPAL, RED PUBLICA, QUIOSCO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QALIWARMA, RESIDUO MUNICIPAL, RED PUBLICA, QUIOSCO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QALIWARMA, QUIOSCO ESCOLAR, RESIDUO MUNICIPAL, RED PUBLICA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QALIWARMA, RESIDUO MUNICIPAL, RED PUBLICA, QUIOSCO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LETICIA DE CAJAMARQUILLA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MARIA DE HUACHIPA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QALIWARMA, QUIOSCO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QALIWARMA, QUIOSCO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QALIWARMA, QUIOSCO ESCOLAR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QUIOSCO ESCOLAR, QALIWARMA, RESIDUO MUNICIPAL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VIRGEN DEL ROSARIO CARAPONGO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QALIWARMA, QUIOSCO ESCOLAR, RED PUBLICA, RESIDUO MUNICIPAL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QALIWARMA, QUIOSCO ESCOLAR, RED PUBLICA, RESIDUO MUNICIPAL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QALIWARMA, QUIOSCO ESCOLAR, RED PUBLICA, RESIDUO MUNICIPAL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QALIWARMA, QUIOSCO ESCOLAR, RED PUBLICA, RESIDUO MUNICIPAL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QALIWARMA, QUIOSCO ESCOLAR, RED PUBLICA, CUNA MAS , RESIDUO MUNICIPAL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NIEVERÍA DEL PARAISO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CHACRASANA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YANACOTO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CAMION CISTERNA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CAMION CISTERNA, RED PUBLICA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MARISCAL CASTILLA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CUNA MAS U HOGARES ALBERGUE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PABLO PATRON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DEL SOL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SEÑOR DE LOS MILAGROS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CASA HUERTA LA CAMPIÑA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PERÚ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MERCEDES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2 Título"/>
          <p:cNvSpPr txBox="1">
            <a:spLocks/>
          </p:cNvSpPr>
          <p:nvPr/>
        </p:nvSpPr>
        <p:spPr>
          <a:xfrm>
            <a:off x="2031189" y="188640"/>
            <a:ext cx="8229600" cy="4983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solidFill>
                  <a:schemeClr val="tx1"/>
                </a:solidFill>
              </a:rPr>
              <a:t>ACTIVIDADES DE VIGILANCIA SANITARIA POR EESS AÑO 2019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21218"/>
              </p:ext>
            </p:extLst>
          </p:nvPr>
        </p:nvGraphicFramePr>
        <p:xfrm>
          <a:off x="1991544" y="5157192"/>
          <a:ext cx="8089900" cy="1077070"/>
        </p:xfrm>
        <a:graphic>
          <a:graphicData uri="http://schemas.openxmlformats.org/drawingml/2006/table">
            <a:tbl>
              <a:tblPr/>
              <a:tblGrid>
                <a:gridCol w="710921"/>
                <a:gridCol w="2123242"/>
                <a:gridCol w="2145458"/>
                <a:gridCol w="1561487"/>
                <a:gridCol w="1548792"/>
              </a:tblGrid>
              <a:tr h="5385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UBG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EE.SS.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EE.SS. REPORTARON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EE.SS. NO REPORTARON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85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CHOSICA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508577"/>
              </p:ext>
            </p:extLst>
          </p:nvPr>
        </p:nvGraphicFramePr>
        <p:xfrm>
          <a:off x="2207568" y="908720"/>
          <a:ext cx="74888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43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695400" y="338139"/>
            <a:ext cx="10873208" cy="642937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tx1"/>
                </a:solidFill>
              </a:rPr>
              <a:t>CONSOLIDADO DE LA VIGILANCIA DE LOS EESS AÑO </a:t>
            </a:r>
            <a:r>
              <a:rPr lang="es-ES" sz="2600" b="1" dirty="0" smtClean="0">
                <a:solidFill>
                  <a:schemeClr val="tx1"/>
                </a:solidFill>
              </a:rPr>
              <a:t>2019</a:t>
            </a:r>
            <a:endParaRPr lang="es-ES" sz="26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27631" r="1620" b="7939"/>
          <a:stretch/>
        </p:blipFill>
        <p:spPr bwMode="auto">
          <a:xfrm>
            <a:off x="335360" y="962800"/>
            <a:ext cx="11593287" cy="565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95600" y="764704"/>
            <a:ext cx="7272808" cy="1080120"/>
          </a:xfrm>
        </p:spPr>
        <p:txBody>
          <a:bodyPr>
            <a:noAutofit/>
          </a:bodyPr>
          <a:lstStyle/>
          <a:p>
            <a:r>
              <a:rPr lang="es-ES" sz="3200" dirty="0"/>
              <a:t>DIRECCION DE SALUD AMBIENTAL E INOCUIDAD ALIMENTARIA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15480" y="2492896"/>
            <a:ext cx="9073008" cy="1944216"/>
          </a:xfrm>
        </p:spPr>
        <p:txBody>
          <a:bodyPr>
            <a:normAutofit/>
          </a:bodyPr>
          <a:lstStyle/>
          <a:p>
            <a:r>
              <a:rPr lang="es-ES" sz="11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GRACIAS</a:t>
            </a:r>
            <a:endParaRPr lang="es-ES" sz="11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1567880" y="5013176"/>
            <a:ext cx="9073008" cy="1204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sarriola@dirislimaeste.gob.pe</a:t>
            </a:r>
            <a:endParaRPr lang="es-E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Celular: 988786909</a:t>
            </a:r>
            <a:endParaRPr lang="es-E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4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43472" y="692696"/>
            <a:ext cx="8229600" cy="71440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FORMATOS DE AGUA PARA CONSUMO HUMANO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86775" y="1844824"/>
            <a:ext cx="9877777" cy="266429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Vigilancia sanitaria a camión cisterna de abastecimiento de agua para consumo humano</a:t>
            </a:r>
          </a:p>
          <a:p>
            <a:pPr algn="just">
              <a:buFont typeface="Arial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Vigilancia sanitaria a fuentes y sistemas de agua para consumo humano</a:t>
            </a:r>
          </a:p>
          <a:p>
            <a:pPr algn="just">
              <a:buFont typeface="Arial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Red Publica de Abastecimiento de agua para consumo humano</a:t>
            </a:r>
          </a:p>
          <a:p>
            <a:pPr algn="just">
              <a:buFont typeface="Arial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Vigilancia sanitaria a surtidores de abastecimiento de agua para consumo </a:t>
            </a:r>
            <a:r>
              <a:rPr lang="es-ES" dirty="0" smtClean="0">
                <a:solidFill>
                  <a:schemeClr val="tx1"/>
                </a:solidFill>
              </a:rPr>
              <a:t>humano</a:t>
            </a:r>
            <a:endParaRPr lang="es-PE" dirty="0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147416" y="4725144"/>
            <a:ext cx="8083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chemeClr val="tx1"/>
                </a:solidFill>
              </a:rPr>
              <a:t>FORMATO DE PISCINA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051992" y="5413122"/>
            <a:ext cx="100125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>
                <a:solidFill>
                  <a:schemeClr val="tx1"/>
                </a:solidFill>
              </a:rPr>
              <a:t>* </a:t>
            </a:r>
            <a:r>
              <a:rPr lang="es-ES" sz="2400" dirty="0" smtClean="0">
                <a:solidFill>
                  <a:schemeClr val="tx1"/>
                </a:solidFill>
              </a:rPr>
              <a:t>Vigilancia sanitaria de piscinas publicas y privadas de uso colectivo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07368" y="1340768"/>
            <a:ext cx="11593288" cy="4824536"/>
          </a:xfrm>
        </p:spPr>
        <p:txBody>
          <a:bodyPr>
            <a:normAutofit/>
          </a:bodyPr>
          <a:lstStyle/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Ficha </a:t>
            </a:r>
            <a:r>
              <a:rPr lang="es-ES" sz="2800" dirty="0">
                <a:solidFill>
                  <a:schemeClr val="tx1"/>
                </a:solidFill>
              </a:rPr>
              <a:t>de evaluación sanitaria a cafeterías de instituciones educativas</a:t>
            </a: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Evaluación sanitaria de almacenes municipales de alimentos de programas sociales: Programa vaso de leche, comedores populares y PANTBC</a:t>
            </a: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Vigilancia sanitaria a la distribución de alimentos del programa nacional de alimentación escolar </a:t>
            </a:r>
            <a:r>
              <a:rPr lang="es-ES" sz="2800" dirty="0" err="1" smtClean="0">
                <a:solidFill>
                  <a:schemeClr val="tx1"/>
                </a:solidFill>
              </a:rPr>
              <a:t>Qaliwarma</a:t>
            </a:r>
            <a:r>
              <a:rPr lang="es-ES" sz="2800" dirty="0" smtClean="0">
                <a:solidFill>
                  <a:schemeClr val="tx1"/>
                </a:solidFill>
              </a:rPr>
              <a:t> en instituciones educativas</a:t>
            </a: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Ficha de evaluación sanitaria de quioscos escolares</a:t>
            </a: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Vigilancia sanitaria a establecimientos de CUNA MAS u Hogares Albergue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53207" y="548680"/>
            <a:ext cx="8229600" cy="930432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FORMATOS DE ALIMENTOS</a:t>
            </a:r>
          </a:p>
        </p:txBody>
      </p:sp>
    </p:spTree>
    <p:extLst>
      <p:ext uri="{BB962C8B-B14F-4D97-AF65-F5344CB8AC3E}">
        <p14:creationId xmlns:p14="http://schemas.microsoft.com/office/powerpoint/2010/main" val="28402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1951949" y="845492"/>
            <a:ext cx="7408333" cy="5040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Vigilancia sanitaria de cementerios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4472" y="332656"/>
            <a:ext cx="8229600" cy="498384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tx1"/>
                </a:solidFill>
              </a:rPr>
              <a:t>FORMATO DE CEMENTERIOS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64006" y="134076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b="1" dirty="0">
                <a:solidFill>
                  <a:schemeClr val="tx1"/>
                </a:solidFill>
              </a:rPr>
              <a:t>FORMATO DE EMPRESAS DE SANEAMIENTO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932973" y="1885521"/>
            <a:ext cx="7728298" cy="391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</a:rPr>
              <a:t>Acta de inspección de empresa de saneamiento ambiental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932972" y="2319270"/>
            <a:ext cx="8229600" cy="479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b="1" dirty="0">
                <a:solidFill>
                  <a:schemeClr val="tx1"/>
                </a:solidFill>
              </a:rPr>
              <a:t>FORMATO DE VETERINARIA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936242" y="3284986"/>
            <a:ext cx="8229600" cy="54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b="1" dirty="0">
                <a:solidFill>
                  <a:schemeClr val="tx1"/>
                </a:solidFill>
              </a:rPr>
              <a:t>FORMATO DE RESIDUO SOLIDOS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935544" y="515719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b="1" dirty="0">
                <a:solidFill>
                  <a:schemeClr val="tx1"/>
                </a:solidFill>
              </a:rPr>
              <a:t>FORMATO DE VECTORES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932973" y="2839187"/>
            <a:ext cx="7408333" cy="4457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</a:rPr>
              <a:t>Vigilancia sanitaria de establecimientos veterinarios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1932972" y="3834934"/>
            <a:ext cx="9865097" cy="123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Verificación </a:t>
            </a:r>
            <a:r>
              <a:rPr lang="es-ES" sz="2000" dirty="0">
                <a:solidFill>
                  <a:schemeClr val="tx1"/>
                </a:solidFill>
              </a:rPr>
              <a:t>para el manejo de los residuos solidos en establecimientos de salud y servicios médicos de apoyo públicos y </a:t>
            </a:r>
            <a:r>
              <a:rPr lang="es-ES" sz="2000" dirty="0" smtClean="0">
                <a:solidFill>
                  <a:schemeClr val="tx1"/>
                </a:solidFill>
              </a:rPr>
              <a:t>privados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970801" y="5750818"/>
            <a:ext cx="9871247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Formato </a:t>
            </a:r>
            <a:r>
              <a:rPr lang="es-ES" sz="3200" dirty="0">
                <a:solidFill>
                  <a:schemeClr val="tx1"/>
                </a:solidFill>
              </a:rPr>
              <a:t>de inspección de viviendas para vigilancia y control de Aedes aegypti</a:t>
            </a:r>
          </a:p>
        </p:txBody>
      </p:sp>
    </p:spTree>
    <p:extLst>
      <p:ext uri="{BB962C8B-B14F-4D97-AF65-F5344CB8AC3E}">
        <p14:creationId xmlns:p14="http://schemas.microsoft.com/office/powerpoint/2010/main" val="1047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871"/>
              </p:ext>
            </p:extLst>
          </p:nvPr>
        </p:nvGraphicFramePr>
        <p:xfrm>
          <a:off x="345704" y="1916832"/>
          <a:ext cx="11521280" cy="4608511"/>
        </p:xfrm>
        <a:graphic>
          <a:graphicData uri="http://schemas.openxmlformats.org/drawingml/2006/table">
            <a:tbl>
              <a:tblPr firstRow="1" firstCol="1" bandRow="1"/>
              <a:tblGrid>
                <a:gridCol w="2915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7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108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8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MENSUAL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CADA 2 MESES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CADA 2 MESES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CADA 3 MESES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477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PE" sz="16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AGUA – RED PUBLICA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es-P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DOMICILIOS Y</a:t>
                      </a:r>
                      <a:r>
                        <a:rPr lang="es-PE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EE.SS.</a:t>
                      </a:r>
                      <a:r>
                        <a:rPr lang="es-P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P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SEGÚN SUS PUNTOS YA </a:t>
                      </a:r>
                      <a:r>
                        <a:rPr lang="es-P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ESTABLECIDOS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ALIMENTOS:</a:t>
                      </a:r>
                      <a:endParaRPr lang="es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QUIOSCOS ESCOLARES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CAFETERIAS ESCOLARES</a:t>
                      </a:r>
                      <a:endParaRPr lang="es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ALIMENTOS: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ALMACENES MUNICIPALES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CUNA </a:t>
                      </a:r>
                      <a:r>
                        <a:rPr lang="es-P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 Y HOGARES </a:t>
                      </a:r>
                      <a:r>
                        <a:rPr lang="es-P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ALBERGUES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QALIWARMA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P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s-P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VETERINARIAS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u="none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EMP. SANEAMIENTO</a:t>
                      </a:r>
                      <a:endParaRPr lang="es-ES" sz="1100" u="none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b="1" u="none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CEMENTERIOS</a:t>
                      </a:r>
                      <a:endParaRPr lang="es-ES" sz="1100" u="none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s-P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s-P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PISCINA</a:t>
                      </a:r>
                      <a:endParaRPr lang="es-E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TEMPORADA ALTA CADA 15 DIAS (ENE – FEB – MARZO)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b="1" u="none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TEMPORADA BAJA CADA 2 MESES (ABRIL</a:t>
                      </a:r>
                      <a:r>
                        <a:rPr lang="es-PE" sz="1600" b="1" u="none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DICIEMBRE)</a:t>
                      </a:r>
                      <a:endParaRPr lang="es-ES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AGUA:</a:t>
                      </a:r>
                      <a:endParaRPr lang="es-ES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FUENTES Y SISTEMAS</a:t>
                      </a:r>
                      <a:endParaRPr lang="es-ES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686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PE" sz="1600" b="1" u="none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PE" sz="16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RESIDUOS </a:t>
                      </a:r>
                      <a:r>
                        <a:rPr lang="es-PE" sz="1600" b="1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PE" sz="16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EE.SS.</a:t>
                      </a:r>
                      <a:endParaRPr lang="es-ES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SURTIDORES</a:t>
                      </a:r>
                      <a:endParaRPr lang="es-ES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CAMION CISTERNA</a:t>
                      </a:r>
                      <a:endParaRPr lang="es-ES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790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PE" sz="1600" b="1" u="none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PE" sz="16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VECTORES</a:t>
                      </a:r>
                      <a:endParaRPr lang="es-ES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252728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FRECUENCIA </a:t>
            </a:r>
            <a:r>
              <a:rPr lang="es-ES" sz="3600" b="1" dirty="0" smtClean="0">
                <a:solidFill>
                  <a:schemeClr val="tx1"/>
                </a:solidFill>
              </a:rPr>
              <a:t>EN </a:t>
            </a:r>
            <a:r>
              <a:rPr lang="es-ES" sz="3600" b="1" dirty="0">
                <a:solidFill>
                  <a:schemeClr val="tx1"/>
                </a:solidFill>
              </a:rPr>
              <a:t>LA APLICACIÓN DE LOS </a:t>
            </a:r>
            <a:r>
              <a:rPr lang="es-ES" sz="3600" b="1" dirty="0" smtClean="0">
                <a:solidFill>
                  <a:schemeClr val="tx1"/>
                </a:solidFill>
              </a:rPr>
              <a:t>FORMATOS EN EL AÑO 2020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0951" y="2348880"/>
            <a:ext cx="8229600" cy="1728192"/>
          </a:xfrm>
        </p:spPr>
        <p:txBody>
          <a:bodyPr>
            <a:noAutofit/>
          </a:bodyPr>
          <a:lstStyle/>
          <a:p>
            <a:r>
              <a:rPr lang="es-ES" sz="5400" b="1" dirty="0">
                <a:solidFill>
                  <a:schemeClr val="tx1"/>
                </a:solidFill>
              </a:rPr>
              <a:t>INFORMACION POR UBG AÑO </a:t>
            </a:r>
            <a:r>
              <a:rPr lang="es-ES" sz="5400" b="1" dirty="0" smtClean="0">
                <a:solidFill>
                  <a:schemeClr val="tx1"/>
                </a:solidFill>
              </a:rPr>
              <a:t>2019</a:t>
            </a:r>
            <a:endParaRPr lang="es-ES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62218" y="1191080"/>
            <a:ext cx="7408333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39660"/>
              </p:ext>
            </p:extLst>
          </p:nvPr>
        </p:nvGraphicFramePr>
        <p:xfrm>
          <a:off x="335362" y="260649"/>
          <a:ext cx="11521279" cy="6298473"/>
        </p:xfrm>
        <a:graphic>
          <a:graphicData uri="http://schemas.openxmlformats.org/drawingml/2006/table">
            <a:tbl>
              <a:tblPr/>
              <a:tblGrid>
                <a:gridCol w="224805"/>
                <a:gridCol w="224805"/>
                <a:gridCol w="2015587"/>
                <a:gridCol w="848129"/>
                <a:gridCol w="786818"/>
                <a:gridCol w="868566"/>
                <a:gridCol w="827694"/>
                <a:gridCol w="817474"/>
                <a:gridCol w="786818"/>
                <a:gridCol w="705072"/>
                <a:gridCol w="674416"/>
                <a:gridCol w="664197"/>
                <a:gridCol w="728065"/>
                <a:gridCol w="664197"/>
                <a:gridCol w="684636"/>
              </a:tblGrid>
              <a:tr h="1269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EE.SS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SETIEMBRE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6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UBG ATE</a:t>
                      </a:r>
                    </a:p>
                  </a:txBody>
                  <a:tcPr marL="3060" marR="3060" marT="30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FERNANDO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RESIDUOS EESS, RESIDUO MUNICIPAL, VECTORES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MUNICIPAL, RESIDUO EESS, VECTORES, CAFETERIA ESCOLAR, QUIOSCO ESCOLAR, RED PUBLICA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CAMION CISTERNA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VECTORES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RED PUBLICA, VECTORES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RED PUBLICA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 Y OMEGA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CUNA MAS Y HOGARES ALBERGUES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99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ÉXITO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QUIOSCO ESCOLAR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RED PUBLICA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RED PUBLICA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RED PUBLICA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RED PUBLICA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RED PUBLICA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1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MANYLSA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FORTALEZA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MICAELA BASTIDAS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TUPAC AMARU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AMAUTA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0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GUSTAVO LANATTA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RESIDUO EESS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RESIDUOS EESS, RED PUBLICA, RESIDUOS MUNICIPALES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RESIDUOS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RED PUBLICA, RESIDUO MUNICIPAL, QUIOSCO ESCOLAR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RED PUBLICA,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RED PUBLICA, QALIWARMA, CAFETERIA ESCOLAR,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QALIWARMA, CAFETERIA ESCOLAR, QUISCO ESCOLAR, RESIDUO MUNICIPAL, RESIDUO EESS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RESIDUO EESS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RED PUBLICA, RESIDUO MUNICIPAL, CAFETERIA ESCOLAR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BOSQUE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SALAMANCA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MUNICIPAL, PISCINA, VETERINARIA, RED PUBLICA, RESIDUOS EESS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CAFETERIA ESCOLAR, QUIOSCO ESCOLAR, RED PUBLICA, RESIDUO MUNICIPAL, VETERINARIA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QUIOSCO ESCOLAR, CAFETERIA ESCOLAR, RESIDUO EESS, RESIDUO MUNICIPAL, VETERINARIA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CAFETERIA ESCOLAR, CUNA MAS Y HOGAR ALBERGUE, QUIOSCO ESCOLAR, RESIDUO EESS, VETERINARIA, QALIWARMA,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CAFETERIA ESCOLAR, CUNA MAS, QUIOSCO ESCOLAR, QALIWARMA,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QALIWARMA, RESIDUO EESS, RESIDUO MUNICIPAL, CUNA MAS Y HOGAR ALBERGUE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QALIWARMA,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EESS. RESIDUO MUNICIPAL, VETERINARIA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 RESIDUO MUNICIPAL, VETERINARIA, RESIDUO EESS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CUNA MAS Y HOGAR ALBERGUE, RESIDUO EESS, RESIDUO MUNICIPAL, VETERINARIA, PLAN DE HIGIENE Y SANEAMIENTO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CUNA MAS Y HOGAR ALBERGUE, RESIDUO EESS, RESIDUO MUNICIPAL, VETERINARIA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1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FRATERNIDAD 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CAFETERIA ESCOLAR, CUNA MAS U HOGARES ALBERGUE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FRATERNIDAD NIÑO JESUS ZONA X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HORACIO ZEVALLOS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SEÑOR DE LOS MILAGROS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</a:t>
                      </a:r>
                    </a:p>
                  </a:txBody>
                  <a:tcPr marL="3060" marR="3060" marT="3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</a:t>
                      </a:r>
                    </a:p>
                  </a:txBody>
                  <a:tcPr marL="3060" marR="3060" marT="3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1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97185"/>
              </p:ext>
            </p:extLst>
          </p:nvPr>
        </p:nvGraphicFramePr>
        <p:xfrm>
          <a:off x="335360" y="687025"/>
          <a:ext cx="11593288" cy="5896873"/>
        </p:xfrm>
        <a:graphic>
          <a:graphicData uri="http://schemas.openxmlformats.org/drawingml/2006/table">
            <a:tbl>
              <a:tblPr/>
              <a:tblGrid>
                <a:gridCol w="226209"/>
                <a:gridCol w="226209"/>
                <a:gridCol w="2028184"/>
                <a:gridCol w="853432"/>
                <a:gridCol w="791738"/>
                <a:gridCol w="873995"/>
                <a:gridCol w="832866"/>
                <a:gridCol w="822583"/>
                <a:gridCol w="791738"/>
                <a:gridCol w="709479"/>
                <a:gridCol w="678631"/>
                <a:gridCol w="668349"/>
                <a:gridCol w="732612"/>
                <a:gridCol w="668349"/>
                <a:gridCol w="688914"/>
              </a:tblGrid>
              <a:tr h="1526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EE.SS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SETIEMBRE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9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UBG LA MOLINA</a:t>
                      </a:r>
                    </a:p>
                  </a:txBody>
                  <a:tcPr marL="3971" marR="3971" marT="397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TAMBO VIEJO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CEMENTERIO, PISCINA, RED PUBLICA, RESIDUO MUNICIPAL, RESIDUO EESS,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RESIDUO MUNICIPAL, 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CEMENTERIO, EMP. SANEAMIENTO, PISCINA, QUIOSCO, RED PUBLICA, RESIDUO EESS, RESIDUO MUNICIPAL, VECTORES, FUENTE Y SISTEMA DE AGUA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CEFETERIA ESCOLAR, EMP. SANEAMIENTO, QUIOSCO ESCOLAR, RED PUBLICA, RESIDUO EESS, RESIDUO MUNICIPAL,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CEMENTERIO, QUIOSCO ESCOLAR, RED PUBLICA, RESIDUO EESS, RESIDUO MUNICIPAL, FUENTE Y SISTEMAS DE AGUA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QUIOSCO ESCOLAR, PISCINA, RED PUBLICA, RESIDUO MUNICIPAL, RESIDUO EESS, FUENTE Y SISTEMAS DE AGUA,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QUIOSCO ESCOLAR, RESIDUO EESS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CEMENTERIO, QUIOSCO ESCOLAR, RED PUBLICA, RESIDUO EESS, RESIDUO MUNICIPAL, SISTEMA DE AGUA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EMP. SANEAMIENTO, QUIOSCO ESCOLAR, RED PUBLICA, RESIDUO EESS, RESIDUO MUNICIPAL, SISTEMAS DE AGUA,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EMP. SANEAMIENTO, QUIOSCO ESCOLAR, RED PUBLICA, RESIDUO EESS, RESIDUO MUNICIPAL,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QUIOSCO ESCOLAR, RED PUBLICA, RESIDUO EESS, RESIDUO MUNICIPAL,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VECTORES, CAFETERIA ESCOLAR, QUIOSCO ESCOLAR, RED PUBLICA, RESIDUO EESS, RESIDUO MUNICIPAL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5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HUAYCAN DE CIENEGUILLA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QUIOSCO ESCOLAR, RESIDUO EESS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RED PUBLICA, RESIDUO EESS,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QUIOSCO ESCOLAR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COLCA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QALIWARMA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QALIWARMA,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MOLINA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RED PUBLICA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6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VIÑA ALTA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CAFETERIA ESCOLAR, QUIOSCO ESCOLAR,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CAFETERIA ESCOLAR, QUIOSCO ESCOLAR,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CAFETERIA ESCOLAR, QUIOSCO ESCOLAR,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QUIOSCO ESCOLAR, 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CAFETERIA ESCOLAR, QUIOSCO ESCOLAR,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QUIOSCO ESCOLAR, 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QUIOSCO ESCOLAR, 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VECTORES, RED PUBLICA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5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QUIOSCO ESCOLAR, 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VECTORES, RED PUBLICA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MATAZANGO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VECTORES, PISCINA, RESIDUO EESS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VECTORES, RED PUBLICA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RED PUBLICA, RESIDUO EESS,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VECTORES, RED PUBLICA, RESIDUO EESS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PORTADA DEL SOL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QUIOSCO ESCOLAR, RED PUBLICA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</a:t>
                      </a:r>
                    </a:p>
                  </a:txBody>
                  <a:tcPr marL="3971" marR="3971" marT="3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2 Título"/>
          <p:cNvSpPr txBox="1">
            <a:spLocks/>
          </p:cNvSpPr>
          <p:nvPr/>
        </p:nvSpPr>
        <p:spPr>
          <a:xfrm>
            <a:off x="2031189" y="188640"/>
            <a:ext cx="8229600" cy="4983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solidFill>
                  <a:schemeClr val="tx1"/>
                </a:solidFill>
              </a:rPr>
              <a:t>ACTIVIDADES DE VIGILANCIA SANITARIA POR EESS AÑO 2019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2031189" y="188640"/>
            <a:ext cx="8229600" cy="4983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solidFill>
                  <a:schemeClr val="tx1"/>
                </a:solidFill>
              </a:rPr>
              <a:t>ACTIVIDADES DE VIGILANCIA SANITARIA POR EESS AÑO 2019</a:t>
            </a:r>
            <a:endParaRPr lang="es-E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91283"/>
              </p:ext>
            </p:extLst>
          </p:nvPr>
        </p:nvGraphicFramePr>
        <p:xfrm>
          <a:off x="407367" y="836710"/>
          <a:ext cx="11449273" cy="5746481"/>
        </p:xfrm>
        <a:graphic>
          <a:graphicData uri="http://schemas.openxmlformats.org/drawingml/2006/table">
            <a:tbl>
              <a:tblPr/>
              <a:tblGrid>
                <a:gridCol w="223400"/>
                <a:gridCol w="223400"/>
                <a:gridCol w="2002989"/>
                <a:gridCol w="842829"/>
                <a:gridCol w="781902"/>
                <a:gridCol w="863139"/>
                <a:gridCol w="822520"/>
                <a:gridCol w="812365"/>
                <a:gridCol w="781902"/>
                <a:gridCol w="700663"/>
                <a:gridCol w="670201"/>
                <a:gridCol w="660047"/>
                <a:gridCol w="723513"/>
                <a:gridCol w="660047"/>
                <a:gridCol w="680356"/>
              </a:tblGrid>
              <a:tr h="1923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EE.SS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SETIEMBRE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UBG CHACLACAYO - CHOSICA</a:t>
                      </a:r>
                    </a:p>
                  </a:txBody>
                  <a:tcPr marL="5205" marR="5205" marT="520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MIGUEL GRAU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87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MORON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QALIWARMA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3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TRES DE OCTUBRE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QALIWARMA, QUIOSCO ESCOLAR, RED PUBLICA, RESIDUO EESS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QALIWARMA, QUIOSCO ESCOLAR, RED PUBLICA, RESIDUO EESS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CAFETRIA ESCOLAR, QALIWARMA, QUIOSCO ESCOLAR, RED PUBLICA, RESIDUO EESS, RESIDUO MUNICIPAL,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RESIDUO MUNICIPAL, RED PUBLICA,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MUNICIPAL, RED PUBLICA, QALIWARMA, RESIDUO EESS, QUIOSCO ESCOLAR, CAFETERIA ESCOLAR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RESIDUO EESS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RESIDUO MUNICIPAL,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EESS,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CHACLACAYO - LÓPEZ SILVA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VIRGEN DEL CARMEN - LA ERA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HUAMPANÍ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QALIWARMA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QALIWARMA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PROGRESO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4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PERLA DEL SOL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PUBLICA, RESIDUO MUNICIPAL,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0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HUASCATA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CUNA MAS Y HOGARES ALBERGUE, FUENTE Y SISTEMAS DE AGUA, QALIWARMA, QUIOSCO ESCOLAR, RED PUBLICA, RESIDUO EESS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VECTORES, QUIOSCO ESCOLAR, QALIWARMA, CUNA MAS Y HOGARES ALBERGUE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 Y SISTEMA DE AGUA, RED PUBLICA, QALIWARMA, QUIOSCO ESCOLAR, CUNA MAS Y HOGARES ALBERGUE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QALIWARMA, QIOSCO ESCOLAR, FUENTE Y SISTEMAS DE AGUA, RED PUBLICA, CUNA MAS Y HOGARES ALBERGUE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 ESCOLAR, QALIWARMA, VECTORES, CUNA MAS Y HOGARES ALBERGUE, FUENTE Y SISTEMA DE AGUA, RED PUBLICA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CUNA MAS Y HOGARES ALBERGUE, CAFETERIA ESCOLAR, QALIWARMA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EESS, VECTORES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RESIDUO EESS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VECTORES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RICA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PUBLICA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0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1373</TotalTime>
  <Words>2358</Words>
  <Application>Microsoft Office PowerPoint</Application>
  <PresentationFormat>Personalizado</PresentationFormat>
  <Paragraphs>943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Forma de onda</vt:lpstr>
      <vt:lpstr>DIRECCION DE SALUD AMBIENTAL E INOCUIDAD ALIMENTARIA</vt:lpstr>
      <vt:lpstr>FORMATOS DE AGUA PARA CONSUMO HUMANO</vt:lpstr>
      <vt:lpstr>FORMATOS DE ALIMENTOS</vt:lpstr>
      <vt:lpstr>FORMATO DE CEMENTERIOS</vt:lpstr>
      <vt:lpstr>FRECUENCIA EN LA APLICACIÓN DE LOS FORMATOS EN EL AÑO 2020</vt:lpstr>
      <vt:lpstr>INFORMACION POR UBG AÑO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CONSOLIDADO DE LA VIGILANCIA DE LOS EESS AÑO 2019</vt:lpstr>
      <vt:lpstr>GRACIAS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Soledad Arriola Prieto</dc:creator>
  <cp:lastModifiedBy>Soledad Arriola Prieto</cp:lastModifiedBy>
  <cp:revision>148</cp:revision>
  <dcterms:created xsi:type="dcterms:W3CDTF">2019-08-13T15:26:14Z</dcterms:created>
  <dcterms:modified xsi:type="dcterms:W3CDTF">2020-01-23T20:33:43Z</dcterms:modified>
</cp:coreProperties>
</file>